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93" r:id="rId2"/>
    <p:sldId id="294" r:id="rId3"/>
    <p:sldId id="321" r:id="rId4"/>
    <p:sldId id="322" r:id="rId5"/>
    <p:sldId id="333" r:id="rId6"/>
    <p:sldId id="336" r:id="rId7"/>
    <p:sldId id="323" r:id="rId8"/>
    <p:sldId id="324" r:id="rId9"/>
    <p:sldId id="337" r:id="rId10"/>
    <p:sldId id="325" r:id="rId11"/>
    <p:sldId id="326" r:id="rId12"/>
    <p:sldId id="327" r:id="rId13"/>
    <p:sldId id="329" r:id="rId14"/>
    <p:sldId id="328" r:id="rId15"/>
    <p:sldId id="330" r:id="rId16"/>
    <p:sldId id="331" r:id="rId17"/>
    <p:sldId id="332" r:id="rId18"/>
    <p:sldId id="31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515E"/>
    <a:srgbClr val="3C7E94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0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91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49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0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15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8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26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47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1276013"/>
            <a:ext cx="11701850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#1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End of Sprint Survey, Biases, and Data Formats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71F66C-BDC1-44B0-BC87-BC38D6CC727B}"/>
              </a:ext>
            </a:extLst>
          </p:cNvPr>
          <p:cNvSpPr/>
          <p:nvPr/>
        </p:nvSpPr>
        <p:spPr>
          <a:xfrm>
            <a:off x="2445026" y="-28183"/>
            <a:ext cx="75132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Exported End of Sprint Survey Data to Excel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4ECFD-478C-4D4A-9665-C16D0E317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383166"/>
            <a:ext cx="2202371" cy="16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DAAEB8-B806-476F-9070-C44E3C0BB489}"/>
              </a:ext>
            </a:extLst>
          </p:cNvPr>
          <p:cNvSpPr/>
          <p:nvPr/>
        </p:nvSpPr>
        <p:spPr>
          <a:xfrm>
            <a:off x="866467" y="2162431"/>
            <a:ext cx="1409924" cy="33363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87988-2189-4972-AA7C-C0051DA64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505" y="1104065"/>
            <a:ext cx="7483488" cy="4298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1BC7A-F8E0-4058-A74A-C6E0C76E3B86}"/>
              </a:ext>
            </a:extLst>
          </p:cNvPr>
          <p:cNvSpPr/>
          <p:nvPr/>
        </p:nvSpPr>
        <p:spPr>
          <a:xfrm>
            <a:off x="5034812" y="2248930"/>
            <a:ext cx="1409924" cy="5189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B40D7F-30EA-42A7-8B8F-11315706F9CE}"/>
              </a:ext>
            </a:extLst>
          </p:cNvPr>
          <p:cNvCxnSpPr>
            <a:cxnSpLocks/>
          </p:cNvCxnSpPr>
          <p:nvPr/>
        </p:nvCxnSpPr>
        <p:spPr>
          <a:xfrm flipH="1">
            <a:off x="10540314" y="4090086"/>
            <a:ext cx="955947" cy="80319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0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58ABEE-25B0-4280-A7C0-8EBB9D9C7931}"/>
              </a:ext>
            </a:extLst>
          </p:cNvPr>
          <p:cNvSpPr/>
          <p:nvPr/>
        </p:nvSpPr>
        <p:spPr>
          <a:xfrm>
            <a:off x="1260389" y="53162"/>
            <a:ext cx="111705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Replaced Excel Categorical Data to Numerical Data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F1B4A-6D8B-4860-8D31-29FA1E3A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09" y="814062"/>
            <a:ext cx="8629680" cy="1237158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B550F-8B66-4D62-86A4-4570998DB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265" y="2412692"/>
            <a:ext cx="8629680" cy="1248765"/>
          </a:xfrm>
          <a:prstGeom prst="rect">
            <a:avLst/>
          </a:prstGeom>
          <a:ln>
            <a:solidFill>
              <a:srgbClr val="27515E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EB37C7-A075-443D-A8EC-A2B72D84E0F4}"/>
              </a:ext>
            </a:extLst>
          </p:cNvPr>
          <p:cNvCxnSpPr>
            <a:cxnSpLocks/>
          </p:cNvCxnSpPr>
          <p:nvPr/>
        </p:nvCxnSpPr>
        <p:spPr>
          <a:xfrm>
            <a:off x="9588846" y="1890583"/>
            <a:ext cx="0" cy="118625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DA1E9-B663-4205-8D79-6DF73ACDADB7}"/>
              </a:ext>
            </a:extLst>
          </p:cNvPr>
          <p:cNvSpPr/>
          <p:nvPr/>
        </p:nvSpPr>
        <p:spPr>
          <a:xfrm>
            <a:off x="3758783" y="404681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/>
              <a:t>Strongly Agree 		= 40</a:t>
            </a:r>
          </a:p>
          <a:p>
            <a:r>
              <a:rPr lang="en-US" sz="2000" b="1" dirty="0"/>
              <a:t>Agree			= 30</a:t>
            </a:r>
          </a:p>
          <a:p>
            <a:r>
              <a:rPr lang="en-US" sz="2000" b="1" dirty="0"/>
              <a:t>Disagree 		= 20</a:t>
            </a:r>
          </a:p>
          <a:p>
            <a:r>
              <a:rPr lang="en-US" sz="2000" b="1" dirty="0"/>
              <a:t>Strongly Disagree	= 10</a:t>
            </a:r>
          </a:p>
        </p:txBody>
      </p:sp>
    </p:spTree>
    <p:extLst>
      <p:ext uri="{BB962C8B-B14F-4D97-AF65-F5344CB8AC3E}">
        <p14:creationId xmlns:p14="http://schemas.microsoft.com/office/powerpoint/2010/main" val="164916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EE5EC-1C10-49F2-AD36-BAD5A74E25D2}"/>
              </a:ext>
            </a:extLst>
          </p:cNvPr>
          <p:cNvSpPr/>
          <p:nvPr/>
        </p:nvSpPr>
        <p:spPr>
          <a:xfrm>
            <a:off x="1171122" y="-33304"/>
            <a:ext cx="9185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Opened and Saved Converted Excel Data to a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AFCA2E-BBD6-430D-8B25-589609A2F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679" y="1388198"/>
            <a:ext cx="7829550" cy="3305175"/>
          </a:xfrm>
          <a:prstGeom prst="rect">
            <a:avLst/>
          </a:prstGeom>
          <a:ln>
            <a:solidFill>
              <a:srgbClr val="27515E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D91C57-B0E0-44A9-8D4B-61D3A1FBFA36}"/>
              </a:ext>
            </a:extLst>
          </p:cNvPr>
          <p:cNvCxnSpPr/>
          <p:nvPr/>
        </p:nvCxnSpPr>
        <p:spPr>
          <a:xfrm flipH="1" flipV="1">
            <a:off x="8884508" y="4534930"/>
            <a:ext cx="444843" cy="642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9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55DDD9-3E1C-46FA-B740-9C2256F68EDD}"/>
              </a:ext>
            </a:extLst>
          </p:cNvPr>
          <p:cNvSpPr/>
          <p:nvPr/>
        </p:nvSpPr>
        <p:spPr>
          <a:xfrm>
            <a:off x="4194313" y="6996"/>
            <a:ext cx="3368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Annotated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F49CE-E01B-4B57-8E48-ADD84B95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833569"/>
            <a:ext cx="5841009" cy="4587794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37B3B-6A5D-44C7-937F-B437AD298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193" y="4282171"/>
            <a:ext cx="5192938" cy="1139192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68222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1923932" y="6996"/>
            <a:ext cx="9210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Determined Working Directory and Read CSV file in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D845A-E93D-4781-8D3A-227C9DE60D49}"/>
              </a:ext>
            </a:extLst>
          </p:cNvPr>
          <p:cNvSpPr/>
          <p:nvPr/>
        </p:nvSpPr>
        <p:spPr>
          <a:xfrm>
            <a:off x="735494" y="1388162"/>
            <a:ext cx="92073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/>
              <a:t>getwd</a:t>
            </a:r>
            <a:r>
              <a:rPr lang="fr-FR" sz="2400" b="1" dirty="0"/>
              <a:t>()</a:t>
            </a:r>
          </a:p>
          <a:p>
            <a:r>
              <a:rPr lang="fr-FR" sz="2400" b="1" dirty="0"/>
              <a:t>[1] "C:/Users/micha/Documents« </a:t>
            </a:r>
          </a:p>
          <a:p>
            <a:endParaRPr lang="fr-FR" sz="2400" b="1" dirty="0"/>
          </a:p>
          <a:p>
            <a:r>
              <a:rPr lang="en-US" sz="2400" b="1" dirty="0" err="1"/>
              <a:t>setwd</a:t>
            </a:r>
            <a:r>
              <a:rPr lang="en-US" sz="2400" b="1" dirty="0"/>
              <a:t>("C:/Users/micha/Desktop/DevLeague Begins Nov 7 2017/")</a:t>
            </a:r>
          </a:p>
          <a:p>
            <a:endParaRPr lang="en-US" sz="2400" b="1" dirty="0"/>
          </a:p>
          <a:p>
            <a:r>
              <a:rPr lang="en-US" sz="2400" b="1" dirty="0"/>
              <a:t>&gt; </a:t>
            </a:r>
            <a:r>
              <a:rPr lang="en-US" sz="2400" b="1" dirty="0" err="1"/>
              <a:t>getwd</a:t>
            </a:r>
            <a:r>
              <a:rPr lang="en-US" sz="2400" b="1" dirty="0"/>
              <a:t>()</a:t>
            </a:r>
          </a:p>
          <a:p>
            <a:r>
              <a:rPr lang="en-US" sz="2400" b="1" dirty="0"/>
              <a:t>[1] "C:/Users/micha/Desktop/DevLeague Begins Nov 7 2017“</a:t>
            </a:r>
          </a:p>
          <a:p>
            <a:endParaRPr lang="en-US" sz="2400" b="1" dirty="0"/>
          </a:p>
          <a:p>
            <a:r>
              <a:rPr lang="en-US" sz="2400" b="1" dirty="0"/>
              <a:t>read.csv("Simulated Survey Data II/CSV/Mock Survey Data.csv")</a:t>
            </a: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2600C-2998-41F5-BA03-892806F246A7}"/>
              </a:ext>
            </a:extLst>
          </p:cNvPr>
          <p:cNvSpPr/>
          <p:nvPr/>
        </p:nvSpPr>
        <p:spPr>
          <a:xfrm>
            <a:off x="4404381" y="-28183"/>
            <a:ext cx="3102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Annotated R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BBB47-330D-4780-9789-4159D50A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36" y="1062932"/>
            <a:ext cx="6104149" cy="3718882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A6E03-2BE2-40D8-A90B-BC8E3387C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911" y="1624654"/>
            <a:ext cx="4999153" cy="2842506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99159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7211DF-5097-4E2F-8D99-B5003017A629}"/>
              </a:ext>
            </a:extLst>
          </p:cNvPr>
          <p:cNvSpPr/>
          <p:nvPr/>
        </p:nvSpPr>
        <p:spPr>
          <a:xfrm>
            <a:off x="3205097" y="-21557"/>
            <a:ext cx="61303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Created Mind Mapping for CSV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55EBC-1722-4FB9-9B97-7764A32D9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79" y="1052109"/>
            <a:ext cx="5761219" cy="4000847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EF5BC6-1218-4B52-8E3B-7980C4CBC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21" y="1964725"/>
            <a:ext cx="5338458" cy="3040057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146933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F62976-7278-4C0A-8159-59D668783C45}"/>
              </a:ext>
            </a:extLst>
          </p:cNvPr>
          <p:cNvSpPr/>
          <p:nvPr/>
        </p:nvSpPr>
        <p:spPr>
          <a:xfrm>
            <a:off x="3370568" y="0"/>
            <a:ext cx="5711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Created Mind Mapping for R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6C720C-C2A8-4D16-8E51-7E96DA685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1049798"/>
            <a:ext cx="5730737" cy="4099915"/>
          </a:xfrm>
          <a:prstGeom prst="rect">
            <a:avLst/>
          </a:prstGeom>
          <a:ln>
            <a:solidFill>
              <a:srgbClr val="27515E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3249ED-6EC3-4298-9081-697A85BA5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333" y="1545975"/>
            <a:ext cx="5105842" cy="3581710"/>
          </a:xfrm>
          <a:prstGeom prst="rect">
            <a:avLst/>
          </a:prstGeom>
          <a:ln>
            <a:solidFill>
              <a:srgbClr val="27515E"/>
            </a:solidFill>
          </a:ln>
        </p:spPr>
      </p:pic>
    </p:spTree>
    <p:extLst>
      <p:ext uri="{BB962C8B-B14F-4D97-AF65-F5344CB8AC3E}">
        <p14:creationId xmlns:p14="http://schemas.microsoft.com/office/powerpoint/2010/main" val="214162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1297459" y="931171"/>
            <a:ext cx="94034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Create Version 1.0 "End of Sprint Survey" in Survey Monkey</a:t>
            </a:r>
          </a:p>
          <a:p>
            <a:r>
              <a:rPr lang="en-US" sz="2400" b="1" dirty="0"/>
              <a:t>2. Investigate and Document Potential Bias for Survey Data</a:t>
            </a:r>
          </a:p>
          <a:p>
            <a:r>
              <a:rPr lang="en-US" sz="2400" b="1" dirty="0"/>
              <a:t>3. Analyze output in SurveyMonkey</a:t>
            </a:r>
          </a:p>
          <a:p>
            <a:r>
              <a:rPr lang="en-US" sz="2400" b="1" dirty="0"/>
              <a:t>4. Export SurveyMonkey Data to Excel</a:t>
            </a:r>
          </a:p>
          <a:p>
            <a:r>
              <a:rPr lang="en-US" sz="2400" b="1" dirty="0"/>
              <a:t>5. Convert Excel Categorical Data to Numerical Data</a:t>
            </a:r>
          </a:p>
          <a:p>
            <a:r>
              <a:rPr lang="en-US" sz="2400" b="1" dirty="0"/>
              <a:t>6. Convert Excel to R</a:t>
            </a:r>
          </a:p>
          <a:p>
            <a:r>
              <a:rPr lang="en-US" sz="2400" b="1" dirty="0"/>
              <a:t>7. Look at Survey Data in CSV, illustrate and Annotate </a:t>
            </a:r>
          </a:p>
          <a:p>
            <a:r>
              <a:rPr lang="en-US" sz="2400" b="1" dirty="0"/>
              <a:t>8. Look at Survey Data in R, illustrate and Annotate</a:t>
            </a:r>
          </a:p>
          <a:p>
            <a:r>
              <a:rPr lang="en-US" sz="2400" b="1" dirty="0"/>
              <a:t>9. Create CSV Mind Mapping Concepts</a:t>
            </a:r>
          </a:p>
          <a:p>
            <a:r>
              <a:rPr lang="en-US" sz="2400" b="1" dirty="0"/>
              <a:t>10. Create R Mind Mapping Concepts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F94DA-6732-4E86-BF60-1B7E5ACB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613" y="1179997"/>
            <a:ext cx="3391507" cy="4174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A41CB2-6F13-4C49-A5B4-2A9273B1B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980" y="1169892"/>
            <a:ext cx="4785775" cy="1966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0AEE1-9102-4B28-A710-4595F2695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980" y="3388198"/>
            <a:ext cx="4264131" cy="18640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4402677" y="63599"/>
            <a:ext cx="38253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End of Sprint Survey I</a:t>
            </a: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4201325" y="-29669"/>
            <a:ext cx="39343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End of Sprint Survey II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CC089-8965-472B-A213-3A186DEE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22" y="815382"/>
            <a:ext cx="4020041" cy="4668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4CE2A9-EC5F-4968-B6F3-4957C76DD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008" y="841970"/>
            <a:ext cx="4119987" cy="36188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9974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Investigate and Document Potential Bias for Survey Data I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15498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Knowledgeable Enough to be Attending</a:t>
            </a:r>
          </a:p>
          <a:p>
            <a:r>
              <a:rPr lang="en-US" sz="2400" b="1" dirty="0"/>
              <a:t>Experience / Age / Gender</a:t>
            </a:r>
          </a:p>
          <a:p>
            <a:r>
              <a:rPr lang="en-US" sz="2400" b="1" dirty="0"/>
              <a:t>In a Rush to Complete Survey (Not Built-in Class Time to Complete)</a:t>
            </a:r>
          </a:p>
          <a:p>
            <a:r>
              <a:rPr lang="en-US" sz="2400" b="1" dirty="0"/>
              <a:t>Had a Bad Morning at Home / Hotel that Day</a:t>
            </a:r>
          </a:p>
          <a:p>
            <a:r>
              <a:rPr lang="en-US" sz="2400" b="1" dirty="0"/>
              <a:t>Bad Traffic Day </a:t>
            </a:r>
          </a:p>
          <a:p>
            <a:r>
              <a:rPr lang="en-US" sz="2400" b="1" dirty="0"/>
              <a:t>Not Focused During the Course</a:t>
            </a:r>
          </a:p>
          <a:p>
            <a:r>
              <a:rPr lang="en-US" sz="2400" b="1" dirty="0"/>
              <a:t>Did Not Do the Required Work Throughout the Course</a:t>
            </a:r>
          </a:p>
          <a:p>
            <a:r>
              <a:rPr lang="en-US" sz="2400" b="1" dirty="0"/>
              <a:t>Relationship Issues at Home / Work</a:t>
            </a:r>
          </a:p>
          <a:p>
            <a:r>
              <a:rPr lang="en-US" sz="2400" b="1" dirty="0"/>
              <a:t>Past / Present Working / Personal Relationship with Instructor</a:t>
            </a:r>
          </a:p>
          <a:p>
            <a:r>
              <a:rPr lang="en-US" sz="2400" b="1" dirty="0"/>
              <a:t>Motivation or Lack Thereof  / Forced to Attend</a:t>
            </a:r>
          </a:p>
          <a:p>
            <a:r>
              <a:rPr lang="en-US" sz="2400" b="1" dirty="0"/>
              <a:t>Job Depends on Success of Course Understanding and Completion</a:t>
            </a:r>
          </a:p>
        </p:txBody>
      </p:sp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10083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Investigate and Document Potential Bias for Survey Data II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50E47D-A26E-4FC2-8AA0-44720161A6A7}"/>
              </a:ext>
            </a:extLst>
          </p:cNvPr>
          <p:cNvSpPr/>
          <p:nvPr/>
        </p:nvSpPr>
        <p:spPr>
          <a:xfrm>
            <a:off x="411530" y="986305"/>
            <a:ext cx="5581494" cy="4247317"/>
          </a:xfrm>
          <a:prstGeom prst="rect">
            <a:avLst/>
          </a:prstGeom>
          <a:ln>
            <a:solidFill>
              <a:srgbClr val="27515E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Response bias refers to the bias that results from problems in the measurement process. </a:t>
            </a:r>
          </a:p>
          <a:p>
            <a:endParaRPr lang="en-US" b="1" dirty="0"/>
          </a:p>
          <a:p>
            <a:r>
              <a:rPr lang="en-US" b="1" dirty="0"/>
              <a:t>Leading questions. The wording of the question may be loaded in some way to unduly favor one response over another. </a:t>
            </a:r>
          </a:p>
          <a:p>
            <a:endParaRPr lang="en-US" b="1" dirty="0"/>
          </a:p>
          <a:p>
            <a:r>
              <a:rPr lang="en-US" b="1" dirty="0"/>
              <a:t>For example, a satisfaction survey may ask the respondent to indicate where she is satisfied, dissatisfied, or very dissatisfied.</a:t>
            </a:r>
          </a:p>
          <a:p>
            <a:endParaRPr lang="en-US" b="1" dirty="0"/>
          </a:p>
          <a:p>
            <a:r>
              <a:rPr lang="en-US" b="1" dirty="0"/>
              <a:t>By giving the respondent one response option to express satisfaction and two response options to express dissatisfaction, this survey question is biased toward getting a dissatisfied response.</a:t>
            </a:r>
            <a:endParaRPr lang="en-US" b="1" dirty="0">
              <a:effectLst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C15AD-4D21-451F-A892-CF927BC47BD7}"/>
              </a:ext>
            </a:extLst>
          </p:cNvPr>
          <p:cNvSpPr/>
          <p:nvPr/>
        </p:nvSpPr>
        <p:spPr>
          <a:xfrm>
            <a:off x="6198979" y="999081"/>
            <a:ext cx="5762362" cy="4247317"/>
          </a:xfrm>
          <a:prstGeom prst="rect">
            <a:avLst/>
          </a:prstGeom>
          <a:ln>
            <a:solidFill>
              <a:srgbClr val="27515E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The order you ask questions matters. Mentioning products, brands, or events can affect how people rate their familiarity and attitudes on subsequent questions. </a:t>
            </a:r>
          </a:p>
          <a:p>
            <a:endParaRPr lang="en-US" b="1" dirty="0"/>
          </a:p>
          <a:p>
            <a:r>
              <a:rPr lang="en-US" b="1" dirty="0"/>
              <a:t>This can be especially harmful in branding and awareness surveys as the mere exposure of a brand name first can influence later questions and findings. </a:t>
            </a:r>
          </a:p>
          <a:p>
            <a:endParaRPr lang="en-US" b="1" dirty="0"/>
          </a:p>
          <a:p>
            <a:r>
              <a:rPr lang="en-US" b="1" dirty="0"/>
              <a:t>Response options also matter. A respondent might remember a choice that appeared in an earlier question and be more likely to select the response on later questions. </a:t>
            </a:r>
          </a:p>
          <a:p>
            <a:endParaRPr lang="en-US" b="1" dirty="0"/>
          </a:p>
          <a:p>
            <a:r>
              <a:rPr lang="en-US" b="1" dirty="0"/>
              <a:t>You can often manage many order effects through properly sequenced questions and randomization.</a:t>
            </a:r>
            <a:endParaRPr lang="en-US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05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DF206-F0A8-4DC2-A95C-ED0DB8EC0533}"/>
              </a:ext>
            </a:extLst>
          </p:cNvPr>
          <p:cNvSpPr/>
          <p:nvPr/>
        </p:nvSpPr>
        <p:spPr>
          <a:xfrm>
            <a:off x="3145608" y="-28183"/>
            <a:ext cx="61588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CBEC55-1283-43F9-B6F1-F87AB6DF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" y="1213904"/>
            <a:ext cx="5652653" cy="35694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20549-353B-448C-B521-72B2895F0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469" y="1193986"/>
            <a:ext cx="4663844" cy="358933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767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38D69-FC45-4868-B951-4275DE264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5" y="1095627"/>
            <a:ext cx="4715767" cy="38014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94560-A242-4927-9594-29C3C7C109E3}"/>
              </a:ext>
            </a:extLst>
          </p:cNvPr>
          <p:cNvSpPr/>
          <p:nvPr/>
        </p:nvSpPr>
        <p:spPr>
          <a:xfrm>
            <a:off x="3168907" y="-3910"/>
            <a:ext cx="62678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II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C4E01-C945-42B0-B16A-D90F5EF41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622" y="1110922"/>
            <a:ext cx="6684131" cy="3777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1900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9C87DB-D263-49D3-BA9A-E2784D4274D1}"/>
              </a:ext>
            </a:extLst>
          </p:cNvPr>
          <p:cNvSpPr/>
          <p:nvPr/>
        </p:nvSpPr>
        <p:spPr>
          <a:xfrm>
            <a:off x="2962065" y="0"/>
            <a:ext cx="63768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Output in Survey Monkey III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BB35A0-14BD-4D7A-8B8A-13134AA6E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66" y="1130134"/>
            <a:ext cx="6037705" cy="3233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02A29-9371-46D0-8392-B596CE530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035" y="1116265"/>
            <a:ext cx="5531515" cy="324567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41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4858</TotalTime>
  <Words>510</Words>
  <Application>Microsoft Office PowerPoint</Application>
  <PresentationFormat>Widescreen</PresentationFormat>
  <Paragraphs>86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82</cp:revision>
  <dcterms:created xsi:type="dcterms:W3CDTF">2017-10-26T06:05:04Z</dcterms:created>
  <dcterms:modified xsi:type="dcterms:W3CDTF">2017-11-16T20:53:35Z</dcterms:modified>
</cp:coreProperties>
</file>